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7559675" cy="10691813"/>
  <p:notesSz cx="6858000" cy="9144000"/>
  <p:embeddedFontLst>
    <p:embeddedFont>
      <p:font typeface="Barlow Bold" panose="020B0604020202020204" charset="0"/>
      <p:bold r:id="rId6"/>
    </p:embeddedFont>
    <p:embeddedFont>
      <p:font typeface="Barlow Light" panose="020B0604020202020204" charset="0"/>
      <p:regular r:id="rId7"/>
      <p:italic r:id="rId8"/>
    </p:embeddedFont>
    <p:embeddedFont>
      <p:font typeface="Barlow" panose="020B0604020202020204" charset="0"/>
      <p:regular r:id="rId9"/>
      <p:bold r:id="rId10"/>
      <p:italic r:id="rId11"/>
      <p:boldItalic r:id="rId12"/>
    </p:embeddedFont>
  </p:embeddedFontLst>
  <p:defaultTextStyle>
    <a:defPPr>
      <a:defRPr lang="de-DE"/>
    </a:defPPr>
    <a:lvl1pPr marL="0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1pPr>
    <a:lvl2pPr marL="323286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2pPr>
    <a:lvl3pPr marL="646572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3pPr>
    <a:lvl4pPr marL="969858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4pPr>
    <a:lvl5pPr marL="1293144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5pPr>
    <a:lvl6pPr marL="1616431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6pPr>
    <a:lvl7pPr marL="1939717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7pPr>
    <a:lvl8pPr marL="2263003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8pPr>
    <a:lvl9pPr marL="2586289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28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40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1E1C536-364F-4A5B-939F-A350E50BB0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>
                <a:latin typeface="Barlow Light" panose="00000400000000000000" pitchFamily="2" charset="0"/>
              </a:rPr>
              <a:t>SPORTUNION</a:t>
            </a:r>
            <a:endParaRPr lang="de-AT" dirty="0">
              <a:latin typeface="Barlow Light" panose="00000400000000000000" pitchFamily="2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93FEDC-5062-4B7F-B1DC-6BDDB6F788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AD08F-EE6B-49D8-86FF-3F47CD6CA4E8}" type="datetimeFigureOut">
              <a:rPr lang="de-AT" smtClean="0">
                <a:latin typeface="Barlow Light" panose="00000400000000000000" pitchFamily="2" charset="0"/>
              </a:rPr>
              <a:t>30.08.2023</a:t>
            </a:fld>
            <a:endParaRPr lang="de-AT" dirty="0">
              <a:latin typeface="Barlow Light" panose="00000400000000000000" pitchFamily="2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C8AC4E-C38C-4B17-A048-F466D1A81E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>
              <a:latin typeface="Barlow Light" panose="00000400000000000000" pitchFamily="2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DACA56-0238-4C2F-BF88-56518AE62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1C80-D13B-4BF9-A8AE-1CEE72DA08FA}" type="slidenum">
              <a:rPr lang="de-AT" smtClean="0">
                <a:latin typeface="Barlow Light" panose="00000400000000000000" pitchFamily="2" charset="0"/>
              </a:rPr>
              <a:t>‹Nr.›</a:t>
            </a:fld>
            <a:endParaRPr lang="de-AT" dirty="0">
              <a:latin typeface="Barlow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8462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arlow Light" panose="00000400000000000000" pitchFamily="2" charset="0"/>
              </a:defRPr>
            </a:lvl1pPr>
          </a:lstStyle>
          <a:p>
            <a:r>
              <a:rPr lang="de-AT"/>
              <a:t>SPORTUNION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arlow Light" panose="00000400000000000000" pitchFamily="2" charset="0"/>
              </a:defRPr>
            </a:lvl1pPr>
          </a:lstStyle>
          <a:p>
            <a:fld id="{567D200F-96B1-44CD-84A4-954376DE6335}" type="datetimeFigureOut">
              <a:rPr lang="de-AT" smtClean="0"/>
              <a:pPr/>
              <a:t>30.08.2023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arlow Light" panose="00000400000000000000" pitchFamily="2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arlow Light" panose="00000400000000000000" pitchFamily="2" charset="0"/>
              </a:defRPr>
            </a:lvl1pPr>
          </a:lstStyle>
          <a:p>
            <a:fld id="{BB4CDAC4-ABA8-4F5D-81A7-700533A2ABB2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37850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646572" rtl="0" eaLnBrk="1" latinLnBrk="0" hangingPunct="1">
      <a:defRPr sz="849" kern="1200">
        <a:solidFill>
          <a:schemeClr val="tx1"/>
        </a:solidFill>
        <a:latin typeface="Barlow Light" panose="00000400000000000000" pitchFamily="2" charset="0"/>
        <a:ea typeface="+mn-ea"/>
        <a:cs typeface="+mn-cs"/>
      </a:defRPr>
    </a:lvl1pPr>
    <a:lvl2pPr marL="323286" algn="l" defTabSz="646572" rtl="0" eaLnBrk="1" latinLnBrk="0" hangingPunct="1">
      <a:defRPr sz="849" kern="1200">
        <a:solidFill>
          <a:schemeClr val="tx1"/>
        </a:solidFill>
        <a:latin typeface="Barlow Light" panose="00000400000000000000" pitchFamily="2" charset="0"/>
        <a:ea typeface="+mn-ea"/>
        <a:cs typeface="+mn-cs"/>
      </a:defRPr>
    </a:lvl2pPr>
    <a:lvl3pPr marL="646572" algn="l" defTabSz="646572" rtl="0" eaLnBrk="1" latinLnBrk="0" hangingPunct="1">
      <a:defRPr sz="849" kern="1200">
        <a:solidFill>
          <a:schemeClr val="tx1"/>
        </a:solidFill>
        <a:latin typeface="Barlow Light" panose="00000400000000000000" pitchFamily="2" charset="0"/>
        <a:ea typeface="+mn-ea"/>
        <a:cs typeface="+mn-cs"/>
      </a:defRPr>
    </a:lvl3pPr>
    <a:lvl4pPr marL="969858" algn="l" defTabSz="646572" rtl="0" eaLnBrk="1" latinLnBrk="0" hangingPunct="1">
      <a:defRPr sz="849" kern="1200">
        <a:solidFill>
          <a:schemeClr val="tx1"/>
        </a:solidFill>
        <a:latin typeface="Barlow Light" panose="00000400000000000000" pitchFamily="2" charset="0"/>
        <a:ea typeface="+mn-ea"/>
        <a:cs typeface="+mn-cs"/>
      </a:defRPr>
    </a:lvl4pPr>
    <a:lvl5pPr marL="1293144" algn="l" defTabSz="646572" rtl="0" eaLnBrk="1" latinLnBrk="0" hangingPunct="1">
      <a:defRPr sz="849" kern="1200">
        <a:solidFill>
          <a:schemeClr val="tx1"/>
        </a:solidFill>
        <a:latin typeface="Barlow Light" panose="00000400000000000000" pitchFamily="2" charset="0"/>
        <a:ea typeface="+mn-ea"/>
        <a:cs typeface="+mn-cs"/>
      </a:defRPr>
    </a:lvl5pPr>
    <a:lvl6pPr marL="1616431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6pPr>
    <a:lvl7pPr marL="1939717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7pPr>
    <a:lvl8pPr marL="2263003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8pPr>
    <a:lvl9pPr marL="2586289" algn="l" defTabSz="646572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RTUNION Ver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9865C5-E703-4368-B3AE-6AD43A65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588" y="9577312"/>
            <a:ext cx="3161159" cy="29723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de-AT" smtClean="0"/>
              <a:t>www.turnverein3202.sportunion.at</a:t>
            </a:r>
            <a:endParaRPr lang="de-AT" dirty="0"/>
          </a:p>
        </p:txBody>
      </p:sp>
      <p:sp>
        <p:nvSpPr>
          <p:cNvPr id="13" name="Rechteck: obere Ecken abgerundet 12">
            <a:extLst>
              <a:ext uri="{FF2B5EF4-FFF2-40B4-BE49-F238E27FC236}">
                <a16:creationId xmlns:a16="http://schemas.microsoft.com/office/drawing/2014/main" id="{5E36641B-9A9E-4158-8E4F-71C72DA6EBFE}"/>
              </a:ext>
            </a:extLst>
          </p:cNvPr>
          <p:cNvSpPr/>
          <p:nvPr userDrawn="1"/>
        </p:nvSpPr>
        <p:spPr>
          <a:xfrm rot="5400000">
            <a:off x="137599" y="9520061"/>
            <a:ext cx="152231" cy="427427"/>
          </a:xfrm>
          <a:prstGeom prst="round2SameRect">
            <a:avLst>
              <a:gd name="adj1" fmla="val 48795"/>
              <a:gd name="adj2" fmla="val 0"/>
            </a:avLst>
          </a:prstGeom>
          <a:gradFill flip="none" rotWithShape="0">
            <a:gsLst>
              <a:gs pos="100000">
                <a:schemeClr val="accent1">
                  <a:lumMod val="100000"/>
                  <a:lumOff val="0"/>
                </a:schemeClr>
              </a:gs>
              <a:gs pos="0">
                <a:schemeClr val="accent2">
                  <a:lumMod val="100000"/>
                  <a:lumOff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6"/>
          </a:p>
        </p:txBody>
      </p:sp>
      <p:sp>
        <p:nvSpPr>
          <p:cNvPr id="19" name="Titelplatzhalter 1">
            <a:extLst>
              <a:ext uri="{FF2B5EF4-FFF2-40B4-BE49-F238E27FC236}">
                <a16:creationId xmlns:a16="http://schemas.microsoft.com/office/drawing/2014/main" id="{44E4723E-AFB7-4D16-9A0A-E8C0BB25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90" y="1551908"/>
            <a:ext cx="6662760" cy="10942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26AF59B-AA7F-402B-B9C2-1A378DA6D2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78" y="9465898"/>
            <a:ext cx="2632487" cy="485329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21650CF3-1B35-441F-8072-DD0A07347F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6" y="263003"/>
            <a:ext cx="2782529" cy="1024127"/>
          </a:xfrm>
          <a:prstGeom prst="rect">
            <a:avLst/>
          </a:prstGeom>
        </p:spPr>
      </p:pic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A5BE68CA-8969-4CCF-901A-2DC0FD74973A}"/>
              </a:ext>
            </a:extLst>
          </p:cNvPr>
          <p:cNvSpPr txBox="1">
            <a:spLocks/>
          </p:cNvSpPr>
          <p:nvPr userDrawn="1"/>
        </p:nvSpPr>
        <p:spPr>
          <a:xfrm>
            <a:off x="518630" y="2296423"/>
            <a:ext cx="6520219" cy="754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425433" rtl="0" eaLnBrk="1" latinLnBrk="0" hangingPunct="1">
              <a:lnSpc>
                <a:spcPct val="90000"/>
              </a:lnSpc>
              <a:spcBef>
                <a:spcPts val="1559"/>
              </a:spcBef>
              <a:buFontTx/>
              <a:buNone/>
              <a:defRPr sz="2500" b="1" i="1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45641" indent="-113375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2pPr>
            <a:lvl3pPr marL="631980" indent="-122355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Courier New" panose="02070309020205020404" pitchFamily="49" charset="0"/>
              <a:buChar char="o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3pPr>
            <a:lvl4pPr marL="826176" indent="-129090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4pPr>
            <a:lvl5pPr marL="1012514" indent="-121232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5pPr>
            <a:lvl6pPr marL="3919941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658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374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091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500" dirty="0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3545F3CC-22B3-4E4E-955C-06DB2BC732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989" y="2553548"/>
            <a:ext cx="6662760" cy="479283"/>
          </a:xfrm>
        </p:spPr>
        <p:txBody>
          <a:bodyPr/>
          <a:lstStyle>
            <a:lvl1pPr marL="0" marR="0" indent="0" algn="l" defTabSz="1425507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i="1"/>
            </a:lvl1pPr>
          </a:lstStyle>
          <a:p>
            <a:pPr marL="0" marR="0" lvl="0" indent="0" algn="l" defTabSz="1425507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Subtitel</a:t>
            </a:r>
            <a:endParaRPr lang="de-AT" dirty="0"/>
          </a:p>
          <a:p>
            <a:pPr lvl="0"/>
            <a:endParaRPr lang="de-AT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6B559FB9-4CCF-45EB-B94E-5B7A8722B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82" y="3187065"/>
            <a:ext cx="6662760" cy="612547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747" y="204137"/>
            <a:ext cx="1436074" cy="119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8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&quot;Mitglied der SPORTUNION&quot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9865C5-E703-4368-B3AE-6AD43A65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588" y="9577312"/>
            <a:ext cx="3161159" cy="29723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de-AT" smtClean="0"/>
              <a:t>www.turnverein3202.sportunion.at</a:t>
            </a:r>
            <a:endParaRPr lang="de-AT" dirty="0"/>
          </a:p>
        </p:txBody>
      </p:sp>
      <p:sp>
        <p:nvSpPr>
          <p:cNvPr id="13" name="Rechteck: obere Ecken abgerundet 12">
            <a:extLst>
              <a:ext uri="{FF2B5EF4-FFF2-40B4-BE49-F238E27FC236}">
                <a16:creationId xmlns:a16="http://schemas.microsoft.com/office/drawing/2014/main" id="{5E36641B-9A9E-4158-8E4F-71C72DA6EBFE}"/>
              </a:ext>
            </a:extLst>
          </p:cNvPr>
          <p:cNvSpPr/>
          <p:nvPr userDrawn="1"/>
        </p:nvSpPr>
        <p:spPr>
          <a:xfrm rot="5400000">
            <a:off x="137599" y="9520061"/>
            <a:ext cx="152231" cy="427427"/>
          </a:xfrm>
          <a:prstGeom prst="round2SameRect">
            <a:avLst>
              <a:gd name="adj1" fmla="val 48795"/>
              <a:gd name="adj2" fmla="val 0"/>
            </a:avLst>
          </a:prstGeom>
          <a:gradFill flip="none" rotWithShape="0">
            <a:gsLst>
              <a:gs pos="100000">
                <a:schemeClr val="accent1">
                  <a:lumMod val="100000"/>
                  <a:lumOff val="0"/>
                </a:schemeClr>
              </a:gs>
              <a:gs pos="0">
                <a:schemeClr val="accent2">
                  <a:lumMod val="100000"/>
                  <a:lumOff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806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7E6E089-74E2-4A35-8904-8E9F1C4AF3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620" y="9153904"/>
            <a:ext cx="2253190" cy="888440"/>
          </a:xfrm>
          <a:prstGeom prst="rect">
            <a:avLst/>
          </a:prstGeom>
        </p:spPr>
      </p:pic>
      <p:sp>
        <p:nvSpPr>
          <p:cNvPr id="25" name="Titelplatzhalter 1">
            <a:extLst>
              <a:ext uri="{FF2B5EF4-FFF2-40B4-BE49-F238E27FC236}">
                <a16:creationId xmlns:a16="http://schemas.microsoft.com/office/drawing/2014/main" id="{3AA23B05-0179-4A85-869F-55E81EEF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90" y="1551908"/>
            <a:ext cx="6662760" cy="10942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20757BB5-1A4A-4931-989F-491720713961}"/>
              </a:ext>
            </a:extLst>
          </p:cNvPr>
          <p:cNvSpPr txBox="1">
            <a:spLocks/>
          </p:cNvSpPr>
          <p:nvPr userDrawn="1"/>
        </p:nvSpPr>
        <p:spPr>
          <a:xfrm>
            <a:off x="518630" y="2296423"/>
            <a:ext cx="6520219" cy="754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425433" rtl="0" eaLnBrk="1" latinLnBrk="0" hangingPunct="1">
              <a:lnSpc>
                <a:spcPct val="90000"/>
              </a:lnSpc>
              <a:spcBef>
                <a:spcPts val="1559"/>
              </a:spcBef>
              <a:buFontTx/>
              <a:buNone/>
              <a:defRPr sz="2500" b="1" i="1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45641" indent="-113375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2pPr>
            <a:lvl3pPr marL="631980" indent="-122355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Courier New" panose="02070309020205020404" pitchFamily="49" charset="0"/>
              <a:buChar char="o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3pPr>
            <a:lvl4pPr marL="826176" indent="-129090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4pPr>
            <a:lvl5pPr marL="1012514" indent="-121232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2">
                    <a:lumMod val="10000"/>
                  </a:schemeClr>
                </a:solidFill>
                <a:latin typeface="Barlow" panose="00000500000000000000" pitchFamily="2" charset="0"/>
                <a:ea typeface="+mn-ea"/>
                <a:cs typeface="+mn-cs"/>
              </a:defRPr>
            </a:lvl5pPr>
            <a:lvl6pPr marL="3919941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658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374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091" indent="-356359" algn="l" defTabSz="1425433" rtl="0" eaLnBrk="1" latinLnBrk="0" hangingPunct="1">
              <a:lnSpc>
                <a:spcPct val="90000"/>
              </a:lnSpc>
              <a:spcBef>
                <a:spcPts val="779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500" dirty="0"/>
          </a:p>
        </p:txBody>
      </p:sp>
      <p:sp>
        <p:nvSpPr>
          <p:cNvPr id="28" name="Textplatzhalter 15">
            <a:extLst>
              <a:ext uri="{FF2B5EF4-FFF2-40B4-BE49-F238E27FC236}">
                <a16:creationId xmlns:a16="http://schemas.microsoft.com/office/drawing/2014/main" id="{8A45EF55-3B8F-474E-817A-A52C4E6610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989" y="2553548"/>
            <a:ext cx="6662760" cy="479283"/>
          </a:xfrm>
        </p:spPr>
        <p:txBody>
          <a:bodyPr/>
          <a:lstStyle>
            <a:lvl1pPr marL="0" marR="0" indent="0" algn="l" defTabSz="1425507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i="1"/>
            </a:lvl1pPr>
          </a:lstStyle>
          <a:p>
            <a:pPr marL="0" marR="0" lvl="0" indent="0" algn="l" defTabSz="1425507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Subtitel</a:t>
            </a:r>
            <a:endParaRPr lang="de-AT" dirty="0"/>
          </a:p>
          <a:p>
            <a:pPr lvl="0"/>
            <a:endParaRPr lang="de-AT" dirty="0"/>
          </a:p>
        </p:txBody>
      </p:sp>
      <p:sp>
        <p:nvSpPr>
          <p:cNvPr id="29" name="Textplatzhalter 21">
            <a:extLst>
              <a:ext uri="{FF2B5EF4-FFF2-40B4-BE49-F238E27FC236}">
                <a16:creationId xmlns:a16="http://schemas.microsoft.com/office/drawing/2014/main" id="{623BBEF1-3279-4444-A58F-F23F46062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82" y="3187065"/>
            <a:ext cx="6662760" cy="612547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05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27C35E80-365B-4FB8-A71C-A8DC66AC93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19"/>
            <a:ext cx="7557479" cy="10690176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DF2839-C091-4FE4-AFBA-D738AF6F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1261819"/>
            <a:ext cx="6520220" cy="10942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45D29C-BF17-4D8C-BA4B-9BDBA43E3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974490"/>
            <a:ext cx="6520220" cy="6655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E50F9BD6-7699-458D-98BE-F4333FD53179}"/>
              </a:ext>
            </a:extLst>
          </p:cNvPr>
          <p:cNvSpPr txBox="1">
            <a:spLocks/>
          </p:cNvSpPr>
          <p:nvPr userDrawn="1"/>
        </p:nvSpPr>
        <p:spPr>
          <a:xfrm>
            <a:off x="2048907" y="8860755"/>
            <a:ext cx="751243" cy="569240"/>
          </a:xfrm>
          <a:prstGeom prst="rect">
            <a:avLst/>
          </a:prstGeom>
        </p:spPr>
        <p:txBody>
          <a:bodyPr vert="horz" lIns="142535" tIns="71268" rIns="142535" bIns="71268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accent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182" dirty="0"/>
          </a:p>
        </p:txBody>
      </p:sp>
    </p:spTree>
    <p:extLst>
      <p:ext uri="{BB962C8B-B14F-4D97-AF65-F5344CB8AC3E}">
        <p14:creationId xmlns:p14="http://schemas.microsoft.com/office/powerpoint/2010/main" val="349240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sldNum="0" hdr="0" dt="0"/>
  <p:txStyles>
    <p:titleStyle>
      <a:lvl1pPr algn="l" defTabSz="1425507" rtl="0" eaLnBrk="1" latinLnBrk="0" hangingPunct="1">
        <a:lnSpc>
          <a:spcPct val="8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400" indent="-198000" algn="l" defTabSz="1425507" rtl="0" eaLnBrk="1" latinLnBrk="0" hangingPunct="1">
        <a:lnSpc>
          <a:spcPct val="90000"/>
        </a:lnSpc>
        <a:spcBef>
          <a:spcPts val="200"/>
        </a:spcBef>
        <a:buFontTx/>
        <a:buBlip>
          <a:blip r:embed="rId5"/>
        </a:buBlip>
        <a:defRPr sz="1000" kern="1200">
          <a:solidFill>
            <a:schemeClr val="tx2">
              <a:lumMod val="10000"/>
            </a:schemeClr>
          </a:solidFill>
          <a:latin typeface="Barlow" panose="00000500000000000000" pitchFamily="2" charset="0"/>
          <a:ea typeface="+mn-ea"/>
          <a:cs typeface="+mn-cs"/>
        </a:defRPr>
      </a:lvl1pPr>
      <a:lvl2pPr marL="445664" indent="-113380" algn="l" defTabSz="1425507" rtl="0" eaLnBrk="1" latinLnBrk="0" hangingPunct="1">
        <a:lnSpc>
          <a:spcPct val="90000"/>
        </a:lnSpc>
        <a:spcBef>
          <a:spcPts val="200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2">
              <a:lumMod val="10000"/>
            </a:schemeClr>
          </a:solidFill>
          <a:latin typeface="Barlow" panose="00000500000000000000" pitchFamily="2" charset="0"/>
          <a:ea typeface="+mn-ea"/>
          <a:cs typeface="+mn-cs"/>
        </a:defRPr>
      </a:lvl2pPr>
      <a:lvl3pPr marL="632012" indent="-122361" algn="l" defTabSz="1425507" rtl="0" eaLnBrk="1" latinLnBrk="0" hangingPunct="1">
        <a:lnSpc>
          <a:spcPct val="90000"/>
        </a:lnSpc>
        <a:spcBef>
          <a:spcPts val="200"/>
        </a:spcBef>
        <a:buFont typeface="Courier New" panose="02070309020205020404" pitchFamily="49" charset="0"/>
        <a:buChar char="o"/>
        <a:defRPr sz="1000" kern="1200">
          <a:solidFill>
            <a:schemeClr val="tx2">
              <a:lumMod val="10000"/>
            </a:schemeClr>
          </a:solidFill>
          <a:latin typeface="Barlow" panose="00000500000000000000" pitchFamily="2" charset="0"/>
          <a:ea typeface="+mn-ea"/>
          <a:cs typeface="+mn-cs"/>
        </a:defRPr>
      </a:lvl3pPr>
      <a:lvl4pPr marL="826219" indent="-129097" algn="l" defTabSz="1425507" rtl="0" eaLnBrk="1" latinLnBrk="0" hangingPunct="1">
        <a:lnSpc>
          <a:spcPct val="90000"/>
        </a:lnSpc>
        <a:spcBef>
          <a:spcPts val="200"/>
        </a:spcBef>
        <a:buFont typeface="Wingdings" panose="05000000000000000000" pitchFamily="2" charset="2"/>
        <a:buChar char="§"/>
        <a:defRPr sz="1000" kern="1200">
          <a:solidFill>
            <a:schemeClr val="tx2">
              <a:lumMod val="10000"/>
            </a:schemeClr>
          </a:solidFill>
          <a:latin typeface="Barlow" panose="00000500000000000000" pitchFamily="2" charset="0"/>
          <a:ea typeface="+mn-ea"/>
          <a:cs typeface="+mn-cs"/>
        </a:defRPr>
      </a:lvl4pPr>
      <a:lvl5pPr marL="1012567" indent="-121238" algn="l" defTabSz="1425507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tx2">
              <a:lumMod val="10000"/>
            </a:schemeClr>
          </a:solidFill>
          <a:latin typeface="Barlow" panose="00000500000000000000" pitchFamily="2" charset="0"/>
          <a:ea typeface="+mn-ea"/>
          <a:cs typeface="+mn-cs"/>
        </a:defRPr>
      </a:lvl5pPr>
      <a:lvl6pPr marL="3920143" indent="-356377" algn="l" defTabSz="1425507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896" indent="-356377" algn="l" defTabSz="1425507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650" indent="-356377" algn="l" defTabSz="1425507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403" indent="-356377" algn="l" defTabSz="1425507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52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07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259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12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767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521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273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026" algn="l" defTabSz="1425507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turnverein3202.sportunion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urnverein3202.sportunion.a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16FDCE3-48CD-43F4-B213-9C22DE67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www.turnverein3202.sportunion.at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/>
              <a:t>e-mail</a:t>
            </a:r>
            <a:r>
              <a:rPr lang="de-AT" dirty="0"/>
              <a:t>: info@turnverein3202.sportunion.at</a:t>
            </a:r>
          </a:p>
        </p:txBody>
      </p:sp>
      <p:sp>
        <p:nvSpPr>
          <p:cNvPr id="31" name="Titel 30">
            <a:extLst>
              <a:ext uri="{FF2B5EF4-FFF2-40B4-BE49-F238E27FC236}">
                <a16:creationId xmlns:a16="http://schemas.microsoft.com/office/drawing/2014/main" id="{A2777B6D-1AEF-48DC-9C41-C2DB6A56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Stundenplan 2023/2024</a:t>
            </a:r>
            <a:br>
              <a:rPr lang="de-AT" dirty="0" smtClean="0"/>
            </a:br>
            <a:r>
              <a:rPr lang="de-AT" dirty="0" smtClean="0"/>
              <a:t>Erwachsenenturnen</a:t>
            </a:r>
            <a:endParaRPr lang="de-AT" dirty="0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174A3572-B65C-4946-8687-CAC27F2CC9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dirty="0" smtClean="0"/>
              <a:t>Start: 11.09.2023</a:t>
            </a:r>
            <a:endParaRPr lang="de-AT" dirty="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D0C33251-8200-47F3-89D5-DBD2D355B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AT" sz="1200" b="1" u="sng" dirty="0" smtClean="0"/>
              <a:t>MONTAG</a:t>
            </a:r>
            <a:br>
              <a:rPr lang="de-AT" sz="1200" b="1" u="sng" dirty="0" smtClean="0"/>
            </a:br>
            <a:endParaRPr lang="de-AT" sz="1200" b="1" u="sng" dirty="0" smtClean="0"/>
          </a:p>
          <a:p>
            <a:pPr lvl="1"/>
            <a:r>
              <a:rPr lang="de-AT" sz="1200" b="1" dirty="0" smtClean="0"/>
              <a:t>18:00 </a:t>
            </a:r>
            <a:r>
              <a:rPr lang="de-AT" sz="1200" b="1" dirty="0"/>
              <a:t>– 18:50: Bleib Fit 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dirty="0"/>
              <a:t>sanftes </a:t>
            </a:r>
            <a:r>
              <a:rPr lang="de-AT" sz="1200" dirty="0" smtClean="0"/>
              <a:t>Bewegungstraining inkl. Mobilisation und Kräftigung </a:t>
            </a:r>
            <a:br>
              <a:rPr lang="de-AT" sz="1200" dirty="0" smtClean="0"/>
            </a:br>
            <a:endParaRPr lang="de-AT" sz="1200" dirty="0"/>
          </a:p>
          <a:p>
            <a:pPr lvl="1"/>
            <a:r>
              <a:rPr lang="de-AT" sz="1200" b="1" dirty="0" smtClean="0"/>
              <a:t>19:00 – 19:50: Bauch-Bein-Po</a:t>
            </a: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Ganzkörpertraining - hier trainierst du Ausdauer, Kraft, Koordination und Stretching</a:t>
            </a:r>
            <a:br>
              <a:rPr lang="de-AT" sz="1200" dirty="0" smtClean="0"/>
            </a:br>
            <a:endParaRPr lang="de-AT" sz="1200" dirty="0" smtClean="0"/>
          </a:p>
          <a:p>
            <a:pPr lvl="1"/>
            <a:r>
              <a:rPr lang="de-AT" sz="1200" b="1" dirty="0"/>
              <a:t>20:00 – 20:50: </a:t>
            </a:r>
            <a:r>
              <a:rPr lang="de-AT" sz="1200" b="1" dirty="0" smtClean="0"/>
              <a:t>YO-PI-PO</a:t>
            </a:r>
            <a:br>
              <a:rPr lang="de-AT" sz="1200" b="1" dirty="0" smtClean="0"/>
            </a:br>
            <a:r>
              <a:rPr lang="de-AT" sz="1200" dirty="0"/>
              <a:t>sanftes Training zum </a:t>
            </a:r>
            <a:r>
              <a:rPr lang="de-AT" sz="1200" dirty="0" smtClean="0"/>
              <a:t>Kräftigen </a:t>
            </a:r>
            <a:r>
              <a:rPr lang="de-AT" sz="1200" dirty="0"/>
              <a:t>und Dehnen der </a:t>
            </a:r>
            <a:r>
              <a:rPr lang="de-AT" sz="1200" dirty="0" smtClean="0"/>
              <a:t>Muskulatur</a:t>
            </a:r>
            <a:r>
              <a:rPr lang="de-AT" sz="1200" dirty="0"/>
              <a:t/>
            </a:r>
            <a:br>
              <a:rPr lang="de-AT" sz="1200" dirty="0"/>
            </a:b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/>
          </a:p>
          <a:p>
            <a:r>
              <a:rPr lang="de-AT" sz="1200" b="1" u="sng" dirty="0" smtClean="0"/>
              <a:t>DIENSTAG</a:t>
            </a: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 smtClean="0"/>
          </a:p>
          <a:p>
            <a:pPr lvl="1"/>
            <a:r>
              <a:rPr lang="de-AT" sz="1200" b="1" dirty="0" smtClean="0"/>
              <a:t>19:00 </a:t>
            </a:r>
            <a:r>
              <a:rPr lang="de-AT" sz="1200" b="1" dirty="0"/>
              <a:t>– 19:50: Fit4Carving </a:t>
            </a:r>
            <a:r>
              <a:rPr lang="de-AT" sz="1200" b="1" dirty="0" smtClean="0"/>
              <a:t>(ab 03.10.2022) </a:t>
            </a: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Ausdauer-, Kräftigung-  und Koordinationstraining mit Franz</a:t>
            </a:r>
            <a:br>
              <a:rPr lang="de-AT" sz="1200" dirty="0" smtClean="0"/>
            </a:b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 smtClean="0"/>
          </a:p>
          <a:p>
            <a:r>
              <a:rPr lang="de-AT" sz="1200" b="1" u="sng" dirty="0" smtClean="0"/>
              <a:t>MITTWOCH</a:t>
            </a:r>
            <a:br>
              <a:rPr lang="de-AT" sz="1200" b="1" u="sng" dirty="0" smtClean="0"/>
            </a:br>
            <a:endParaRPr lang="de-AT" sz="1200" b="1" u="sng" dirty="0"/>
          </a:p>
          <a:p>
            <a:pPr lvl="1"/>
            <a:r>
              <a:rPr lang="de-AT" sz="1200" b="1" dirty="0"/>
              <a:t>19:00 – 19:50: </a:t>
            </a:r>
            <a:r>
              <a:rPr lang="de-AT" sz="1200" b="1" dirty="0" smtClean="0"/>
              <a:t>Body Cross</a:t>
            </a: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Langhantel Kräftigungsstunde für den ganzen Körper</a:t>
            </a:r>
            <a:br>
              <a:rPr lang="de-AT" sz="1200" dirty="0" smtClean="0"/>
            </a:br>
            <a:endParaRPr lang="de-AT" sz="1200" dirty="0"/>
          </a:p>
          <a:p>
            <a:pPr lvl="1"/>
            <a:r>
              <a:rPr lang="de-AT" sz="1200" b="1" dirty="0"/>
              <a:t>20:00 – 20:50: </a:t>
            </a:r>
            <a:r>
              <a:rPr lang="de-AT" sz="1200" b="1" dirty="0" err="1" smtClean="0"/>
              <a:t>Xundheitstraining</a:t>
            </a:r>
            <a:r>
              <a:rPr lang="de-AT" sz="1200" b="1" dirty="0" smtClean="0"/>
              <a:t> – Yoga </a:t>
            </a:r>
            <a:br>
              <a:rPr lang="de-AT" sz="1200" b="1" dirty="0" smtClean="0"/>
            </a:br>
            <a:r>
              <a:rPr lang="de-AT" sz="1200" dirty="0" smtClean="0"/>
              <a:t>mit </a:t>
            </a:r>
            <a:r>
              <a:rPr lang="de-AT" sz="1200" dirty="0"/>
              <a:t>gezielten Übungen kommst du zu mehr Kraft , Ausdauer und </a:t>
            </a:r>
            <a:r>
              <a:rPr lang="de-AT" sz="1200" dirty="0" smtClean="0"/>
              <a:t>Beweglichkeit</a:t>
            </a:r>
            <a:br>
              <a:rPr lang="de-AT" sz="1200" dirty="0" smtClean="0"/>
            </a:br>
            <a:endParaRPr lang="de-AT" sz="1200" dirty="0" smtClean="0"/>
          </a:p>
          <a:p>
            <a:r>
              <a:rPr lang="de-AT" sz="1200" b="1" u="sng" dirty="0" smtClean="0"/>
              <a:t>DONNERSTAG</a:t>
            </a:r>
            <a:br>
              <a:rPr lang="de-AT" sz="1200" b="1" u="sng" dirty="0" smtClean="0"/>
            </a:br>
            <a:endParaRPr lang="de-AT" sz="1200" b="1" u="sng" dirty="0"/>
          </a:p>
          <a:p>
            <a:pPr lvl="1"/>
            <a:r>
              <a:rPr lang="de-AT" sz="1200" b="1" dirty="0"/>
              <a:t>18:00 – 19:30: Volleyball</a:t>
            </a: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Für weitere Infos wende dich bitte an Fr. Andrea Pils (Tel. 0664/ 22 14 161)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C76553A5-3D4C-48C8-8062-E7707EC911FE}"/>
              </a:ext>
            </a:extLst>
          </p:cNvPr>
          <p:cNvSpPr/>
          <p:nvPr/>
        </p:nvSpPr>
        <p:spPr>
          <a:xfrm>
            <a:off x="5460612" y="733163"/>
            <a:ext cx="1577130" cy="3179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1"/>
              </a:gs>
              <a:gs pos="7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b="1" dirty="0" err="1" smtClean="0">
                <a:solidFill>
                  <a:schemeClr val="bg1"/>
                </a:solidFill>
                <a:latin typeface="Barlow" panose="00000500000000000000" pitchFamily="2" charset="0"/>
              </a:rPr>
              <a:t>Hofstetten</a:t>
            </a:r>
            <a:r>
              <a:rPr lang="de-AT" sz="1200" b="1" dirty="0" smtClean="0">
                <a:solidFill>
                  <a:schemeClr val="bg1"/>
                </a:solidFill>
                <a:latin typeface="Barlow" panose="00000500000000000000" pitchFamily="2" charset="0"/>
              </a:rPr>
              <a:t>-Grünau</a:t>
            </a:r>
            <a:endParaRPr lang="de-AT" sz="1200" b="1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96CE437-C0D8-43EE-902F-199E85EF80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5" y="3583595"/>
            <a:ext cx="487366" cy="52664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96CE437-C0D8-43EE-902F-199E85EF80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5" y="5649187"/>
            <a:ext cx="487366" cy="52664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96CE437-C0D8-43EE-902F-199E85EF80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5" y="6716761"/>
            <a:ext cx="487366" cy="52664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96CE437-C0D8-43EE-902F-199E85EF80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5" y="8014648"/>
            <a:ext cx="487366" cy="52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7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16FDCE3-48CD-43F4-B213-9C22DE67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www.turnverein3202.sportunion.at</a:t>
            </a:r>
            <a:r>
              <a:rPr lang="de-AT" dirty="0"/>
              <a:t/>
            </a:r>
            <a:br>
              <a:rPr lang="de-AT" dirty="0"/>
            </a:br>
            <a:r>
              <a:rPr lang="de-AT" dirty="0" err="1"/>
              <a:t>e-mail</a:t>
            </a:r>
            <a:r>
              <a:rPr lang="de-AT" dirty="0"/>
              <a:t>: info@turnverein3202.sportunion.at</a:t>
            </a:r>
          </a:p>
        </p:txBody>
      </p:sp>
      <p:sp>
        <p:nvSpPr>
          <p:cNvPr id="31" name="Titel 30">
            <a:extLst>
              <a:ext uri="{FF2B5EF4-FFF2-40B4-BE49-F238E27FC236}">
                <a16:creationId xmlns:a16="http://schemas.microsoft.com/office/drawing/2014/main" id="{A2777B6D-1AEF-48DC-9C41-C2DB6A56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88" y="1675571"/>
            <a:ext cx="6662760" cy="1094228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Mitgliedsbeitrag 2023/2024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174A3572-B65C-4946-8687-CAC27F2CC9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88" y="2538884"/>
            <a:ext cx="6662760" cy="1491249"/>
          </a:xfrm>
        </p:spPr>
        <p:txBody>
          <a:bodyPr>
            <a:noAutofit/>
          </a:bodyPr>
          <a:lstStyle/>
          <a:p>
            <a:r>
              <a:rPr lang="de-AT" sz="1400" dirty="0"/>
              <a:t>BEITRÄGE</a:t>
            </a:r>
            <a:r>
              <a:rPr lang="de-AT" sz="1400" dirty="0" smtClean="0"/>
              <a:t>: </a:t>
            </a:r>
            <a:br>
              <a:rPr lang="de-AT" sz="1400" dirty="0" smtClean="0"/>
            </a:br>
            <a:r>
              <a:rPr lang="de-AT" sz="1400" dirty="0" smtClean="0"/>
              <a:t>einzubezahlen bis spätestens 14 Tage nach Beginn der Stunde! DANKE!</a:t>
            </a:r>
            <a:br>
              <a:rPr lang="de-AT" sz="1400" dirty="0" smtClean="0"/>
            </a:b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Beim Verwendungszweck bitte </a:t>
            </a:r>
            <a:r>
              <a:rPr lang="de-AT" sz="1400" u="sng" dirty="0" smtClean="0"/>
              <a:t>Namen der Teilnehmer </a:t>
            </a:r>
            <a:r>
              <a:rPr lang="de-AT" sz="1400" dirty="0" smtClean="0"/>
              <a:t>und die </a:t>
            </a:r>
            <a:r>
              <a:rPr lang="de-AT" sz="1400" u="sng" dirty="0" smtClean="0"/>
              <a:t>besuchten Einheiten </a:t>
            </a:r>
            <a:r>
              <a:rPr lang="de-AT" sz="1400" dirty="0" smtClean="0"/>
              <a:t>angeben.</a:t>
            </a:r>
          </a:p>
          <a:p>
            <a:r>
              <a:rPr lang="de-AT" sz="1400" dirty="0" smtClean="0"/>
              <a:t>	</a:t>
            </a:r>
            <a:endParaRPr lang="de-AT" sz="1400" dirty="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D0C33251-8200-47F3-89D5-DBD2D355B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88" y="4579513"/>
            <a:ext cx="6662760" cy="5295036"/>
          </a:xfrm>
        </p:spPr>
        <p:txBody>
          <a:bodyPr>
            <a:normAutofit/>
          </a:bodyPr>
          <a:lstStyle/>
          <a:p>
            <a:r>
              <a:rPr lang="de-AT" sz="1200" b="1" u="sng" dirty="0" smtClean="0"/>
              <a:t>Jahresbeitrag 		60€</a:t>
            </a:r>
            <a:br>
              <a:rPr lang="de-AT" sz="1200" b="1" u="sng" dirty="0" smtClean="0"/>
            </a:br>
            <a:endParaRPr lang="de-AT" sz="1200" dirty="0"/>
          </a:p>
          <a:p>
            <a:pPr lvl="1"/>
            <a:r>
              <a:rPr lang="de-AT" sz="1200" dirty="0"/>
              <a:t>Der </a:t>
            </a:r>
            <a:r>
              <a:rPr lang="de-AT" sz="1200" dirty="0" smtClean="0"/>
              <a:t>Beitrag </a:t>
            </a:r>
            <a:r>
              <a:rPr lang="de-AT" sz="1200" dirty="0"/>
              <a:t>berechtigt dich zum Besuch aller </a:t>
            </a:r>
            <a:r>
              <a:rPr lang="de-AT" sz="1200" dirty="0" smtClean="0"/>
              <a:t>Einheiten</a:t>
            </a:r>
            <a:br>
              <a:rPr lang="de-AT" sz="1200" dirty="0" smtClean="0"/>
            </a:br>
            <a:endParaRPr lang="de-AT" sz="1200" dirty="0" smtClean="0"/>
          </a:p>
          <a:p>
            <a:r>
              <a:rPr lang="de-AT" sz="1200" b="1" u="sng" dirty="0" smtClean="0"/>
              <a:t>Ermäßigter Jahresbeitrag	30€</a:t>
            </a: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 smtClean="0"/>
          </a:p>
          <a:p>
            <a:pPr lvl="1"/>
            <a:r>
              <a:rPr lang="de-AT" sz="1200" dirty="0" smtClean="0"/>
              <a:t>Für Kinder, Schüler, Studenten, Lehrlinge, Senioren </a:t>
            </a:r>
            <a:br>
              <a:rPr lang="de-AT" sz="1200" dirty="0" smtClean="0"/>
            </a:br>
            <a:endParaRPr lang="de-AT" sz="1200" dirty="0" smtClean="0"/>
          </a:p>
          <a:p>
            <a:pPr marL="0" indent="0">
              <a:buNone/>
            </a:pP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 smtClean="0"/>
          </a:p>
          <a:p>
            <a:pPr marL="0" indent="0">
              <a:buNone/>
            </a:pPr>
            <a:endParaRPr lang="de-AT" sz="1200" dirty="0"/>
          </a:p>
          <a:p>
            <a:endParaRPr lang="de-AT" sz="1200" dirty="0"/>
          </a:p>
          <a:p>
            <a:pPr marL="332284" lvl="1" indent="0">
              <a:buNone/>
            </a:pPr>
            <a:endParaRPr lang="de-AT" sz="1200" dirty="0"/>
          </a:p>
          <a:p>
            <a:pPr marL="63020" indent="0">
              <a:buNone/>
            </a:pPr>
            <a:endParaRPr lang="de-AT" sz="1200" dirty="0" smtClean="0"/>
          </a:p>
          <a:p>
            <a:pPr marL="63020" indent="0">
              <a:buNone/>
            </a:pP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 smtClean="0"/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C76553A5-3D4C-48C8-8062-E7707EC911FE}"/>
              </a:ext>
            </a:extLst>
          </p:cNvPr>
          <p:cNvSpPr/>
          <p:nvPr/>
        </p:nvSpPr>
        <p:spPr>
          <a:xfrm>
            <a:off x="5460612" y="733163"/>
            <a:ext cx="1577130" cy="3179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1"/>
              </a:gs>
              <a:gs pos="7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AT" sz="1200" b="1" dirty="0" err="1" smtClean="0">
                <a:solidFill>
                  <a:schemeClr val="bg1"/>
                </a:solidFill>
                <a:latin typeface="Barlow" panose="00000500000000000000" pitchFamily="2" charset="0"/>
              </a:rPr>
              <a:t>Hofstetten</a:t>
            </a:r>
            <a:r>
              <a:rPr lang="de-AT" sz="1200" b="1" dirty="0" smtClean="0">
                <a:solidFill>
                  <a:schemeClr val="bg1"/>
                </a:solidFill>
                <a:latin typeface="Barlow" panose="00000500000000000000" pitchFamily="2" charset="0"/>
              </a:rPr>
              <a:t>-Grünau</a:t>
            </a:r>
            <a:endParaRPr lang="de-AT" sz="1200" b="1" dirty="0">
              <a:solidFill>
                <a:schemeClr val="bg1"/>
              </a:solidFill>
              <a:latin typeface="Barlow" panose="00000500000000000000" pitchFamily="2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575928-301D-4D36-BBA7-AF096D939F4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05" y="3644135"/>
            <a:ext cx="520704" cy="529865"/>
          </a:xfrm>
          <a:prstGeom prst="rect">
            <a:avLst/>
          </a:prstGeom>
        </p:spPr>
      </p:pic>
      <p:sp>
        <p:nvSpPr>
          <p:cNvPr id="17" name="Text Box 83">
            <a:extLst>
              <a:ext uri="{FF2B5EF4-FFF2-40B4-BE49-F238E27FC236}">
                <a16:creationId xmlns:a16="http://schemas.microsoft.com/office/drawing/2014/main" id="{46F8B46A-2F4F-4D64-9B32-FE0E0EB5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88" y="8790719"/>
            <a:ext cx="4014523" cy="855431"/>
          </a:xfrm>
          <a:prstGeom prst="rect">
            <a:avLst/>
          </a:prstGeom>
          <a:gradFill rotWithShape="1">
            <a:gsLst>
              <a:gs pos="0">
                <a:srgbClr val="F2F2F2"/>
              </a:gs>
              <a:gs pos="100000">
                <a:srgbClr val="F2F2F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E97139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dirty="0"/>
              <a:t>Weitere Infos bei:</a:t>
            </a:r>
            <a:br>
              <a:rPr lang="de-AT" dirty="0"/>
            </a:br>
            <a:r>
              <a:rPr lang="de-AT" dirty="0"/>
              <a:t>Präsidentin Sabine </a:t>
            </a:r>
            <a:r>
              <a:rPr lang="de-AT" dirty="0" smtClean="0"/>
              <a:t>Gram:</a:t>
            </a:r>
            <a:r>
              <a:rPr lang="de-AT" dirty="0"/>
              <a:t>	</a:t>
            </a:r>
            <a:r>
              <a:rPr lang="de-AT" dirty="0" smtClean="0"/>
              <a:t>	0650/4006151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Finanzreferentin Sabine </a:t>
            </a:r>
            <a:r>
              <a:rPr lang="de-AT" dirty="0" err="1"/>
              <a:t>Dutter</a:t>
            </a:r>
            <a:r>
              <a:rPr lang="de-AT" dirty="0"/>
              <a:t> 	0650/9206191</a:t>
            </a:r>
            <a:endParaRPr lang="de-DE" altLang="de-DE" sz="1000" dirty="0"/>
          </a:p>
        </p:txBody>
      </p:sp>
      <p:sp>
        <p:nvSpPr>
          <p:cNvPr id="18" name="Text Box 85">
            <a:extLst>
              <a:ext uri="{FF2B5EF4-FFF2-40B4-BE49-F238E27FC236}">
                <a16:creationId xmlns:a16="http://schemas.microsoft.com/office/drawing/2014/main" id="{D69DBF98-F3C3-46AC-BAE3-5380A0023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508" y="3500268"/>
            <a:ext cx="4432669" cy="8460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/>
        </p:spPr>
        <p:txBody>
          <a:bodyPr vert="horz" wrap="square" lIns="108000" tIns="108000" rIns="108000" bIns="10800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2000" dirty="0">
                <a:solidFill>
                  <a:schemeClr val="bg2"/>
                </a:solidFill>
              </a:rPr>
              <a:t>IBAN: 	AT46 3258 5000 0070 5400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372505" y="6313481"/>
            <a:ext cx="3270265" cy="857769"/>
            <a:chOff x="390034" y="6421530"/>
            <a:chExt cx="3270265" cy="857769"/>
          </a:xfrm>
        </p:grpSpPr>
        <p:sp>
          <p:nvSpPr>
            <p:cNvPr id="20" name="Text Box 83">
              <a:extLst>
                <a:ext uri="{FF2B5EF4-FFF2-40B4-BE49-F238E27FC236}">
                  <a16:creationId xmlns:a16="http://schemas.microsoft.com/office/drawing/2014/main" id="{2CFD6D52-5402-48D1-9BC0-D3F39B2A3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034" y="6421530"/>
              <a:ext cx="3270265" cy="8577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2F2F2"/>
                </a:gs>
                <a:gs pos="100000">
                  <a:srgbClr val="F2F2F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E9713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VERANSTALTUNGSORT: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000" b="1" dirty="0" smtClean="0">
                  <a:cs typeface="Times New Roman" panose="02020603050405020304" pitchFamily="18" charset="0"/>
                </a:rPr>
                <a:t>Grünauer Halle in </a:t>
              </a:r>
              <a:br>
                <a:rPr lang="de-DE" altLang="de-DE" sz="1000" b="1" dirty="0" smtClean="0">
                  <a:cs typeface="Times New Roman" panose="02020603050405020304" pitchFamily="18" charset="0"/>
                </a:rPr>
              </a:br>
              <a:r>
                <a:rPr lang="de-DE" altLang="de-DE" sz="1000" b="1" dirty="0" smtClean="0">
                  <a:cs typeface="Times New Roman" panose="02020603050405020304" pitchFamily="18" charset="0"/>
                </a:rPr>
                <a:t>3202 </a:t>
              </a:r>
              <a:r>
                <a:rPr lang="de-DE" altLang="de-DE" sz="1000" b="1" dirty="0" err="1" smtClean="0">
                  <a:cs typeface="Times New Roman" panose="02020603050405020304" pitchFamily="18" charset="0"/>
                </a:rPr>
                <a:t>Hofstetten</a:t>
              </a:r>
              <a:r>
                <a:rPr lang="de-DE" altLang="de-DE" sz="1000" b="1" dirty="0" smtClean="0">
                  <a:cs typeface="Times New Roman" panose="02020603050405020304" pitchFamily="18" charset="0"/>
                </a:rPr>
                <a:t>-Grünau</a:t>
              </a:r>
              <a:endParaRPr lang="de-DE" altLang="de-DE" sz="1000" dirty="0"/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8D4AEDBF-BB60-4587-A2AE-40B76E916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029275">
              <a:off x="617525" y="6705156"/>
              <a:ext cx="425068" cy="290515"/>
            </a:xfrm>
            <a:prstGeom prst="rect">
              <a:avLst/>
            </a:prstGeom>
          </p:spPr>
        </p:pic>
      </p:grpSp>
      <p:sp>
        <p:nvSpPr>
          <p:cNvPr id="26" name="Text Box 83">
            <a:extLst>
              <a:ext uri="{FF2B5EF4-FFF2-40B4-BE49-F238E27FC236}">
                <a16:creationId xmlns:a16="http://schemas.microsoft.com/office/drawing/2014/main" id="{2CFD6D52-5402-48D1-9BC0-D3F39B2A3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04" y="7441034"/>
            <a:ext cx="3270265" cy="85776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2F2F2"/>
              </a:gs>
              <a:gs pos="100000">
                <a:srgbClr val="F2F2F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E97139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108000" rIns="108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Während der Schulferien</a:t>
            </a:r>
            <a:r>
              <a:rPr kumimoji="0" lang="de-DE" altLang="de-DE" sz="1000" b="1" i="0" u="none" strike="noStrike" cap="none" normalizeH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finden</a:t>
            </a:r>
            <a:br>
              <a:rPr kumimoji="0" lang="de-DE" altLang="de-DE" sz="1000" b="1" i="0" u="none" strike="noStrike" cap="none" normalizeH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de-DE" altLang="de-DE" sz="1000" b="1" i="0" u="none" strike="noStrike" cap="none" normalizeH="0" dirty="0" smtClean="0">
                <a:ln>
                  <a:noFill/>
                </a:ln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KEINE Stunden statt!</a:t>
            </a:r>
            <a:endParaRPr lang="de-DE" altLang="de-DE" sz="1000" dirty="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D4AEDBF-BB60-4587-A2AE-40B76E91620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21368">
            <a:off x="599694" y="7704984"/>
            <a:ext cx="425068" cy="290515"/>
          </a:xfrm>
          <a:prstGeom prst="rect">
            <a:avLst/>
          </a:prstGeom>
        </p:spPr>
      </p:pic>
      <p:grpSp>
        <p:nvGrpSpPr>
          <p:cNvPr id="28" name="Gruppieren 27"/>
          <p:cNvGrpSpPr/>
          <p:nvPr/>
        </p:nvGrpSpPr>
        <p:grpSpPr>
          <a:xfrm>
            <a:off x="3775968" y="6380967"/>
            <a:ext cx="3270265" cy="1179285"/>
            <a:chOff x="3736445" y="5724394"/>
            <a:chExt cx="3270265" cy="1179285"/>
          </a:xfrm>
        </p:grpSpPr>
        <p:sp>
          <p:nvSpPr>
            <p:cNvPr id="29" name="Text Box 85">
              <a:extLst>
                <a:ext uri="{FF2B5EF4-FFF2-40B4-BE49-F238E27FC236}">
                  <a16:creationId xmlns:a16="http://schemas.microsoft.com/office/drawing/2014/main" id="{D69DBF98-F3C3-46AC-BAE3-5380A0023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6445" y="5724394"/>
              <a:ext cx="3270265" cy="84606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/>
          </p:spPr>
          <p:txBody>
            <a:bodyPr vert="horz" wrap="square" lIns="108000" tIns="108000" rIns="108000" bIns="10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MATTE,</a:t>
              </a:r>
              <a:r>
                <a:rPr kumimoji="0" lang="de-DE" altLang="de-D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HALLENSCHUHE und</a:t>
              </a:r>
              <a:b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de-DE" alt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großes</a:t>
              </a:r>
              <a:r>
                <a:rPr kumimoji="0" lang="de-DE" altLang="de-D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HANDTUCH</a:t>
              </a:r>
              <a:br>
                <a:rPr kumimoji="0" lang="de-DE" altLang="de-D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de-DE" altLang="de-D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bitte zu JEDER Stunde mitbringen!</a:t>
              </a:r>
            </a:p>
          </p:txBody>
        </p:sp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C5AA409E-C795-41A9-94B2-91E006F86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22747" y="6560289"/>
              <a:ext cx="502887" cy="3433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721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SPORTUNION Blau">
      <a:dk1>
        <a:srgbClr val="036B8F"/>
      </a:dk1>
      <a:lt1>
        <a:srgbClr val="FFFFFF"/>
      </a:lt1>
      <a:dk2>
        <a:srgbClr val="F2F2F2"/>
      </a:dk2>
      <a:lt2>
        <a:srgbClr val="FFFFFF"/>
      </a:lt2>
      <a:accent1>
        <a:srgbClr val="036B8F"/>
      </a:accent1>
      <a:accent2>
        <a:srgbClr val="034860"/>
      </a:accent2>
      <a:accent3>
        <a:srgbClr val="8DA114"/>
      </a:accent3>
      <a:accent4>
        <a:srgbClr val="F0972E"/>
      </a:accent4>
      <a:accent5>
        <a:srgbClr val="E97139"/>
      </a:accent5>
      <a:accent6>
        <a:srgbClr val="E33539"/>
      </a:accent6>
      <a:hlink>
        <a:srgbClr val="036B8F"/>
      </a:hlink>
      <a:folHlink>
        <a:srgbClr val="036B8F"/>
      </a:folHlink>
    </a:clrScheme>
    <a:fontScheme name="SPORTUNION">
      <a:majorFont>
        <a:latin typeface="Barlow Bold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0130_SPORTUNION-Basisvorlage-mehr-Content-hoch-blau.potx" id="{3E47CDD8-2D53-4DF1-AEE3-E12536A4EC73}" vid="{7340810F-1285-49DA-A5BB-5A61F44C570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20190130_SPORTUNION-Basisvorlage-mehr-Content-hoch-blau</Template>
  <TotalTime>0</TotalTime>
  <Words>284</Words>
  <Application>Microsoft Office PowerPoint</Application>
  <PresentationFormat>Benutzerdefiniert</PresentationFormat>
  <Paragraphs>37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Courier New</vt:lpstr>
      <vt:lpstr>Arial</vt:lpstr>
      <vt:lpstr>Barlow Bold</vt:lpstr>
      <vt:lpstr>Barlow Light</vt:lpstr>
      <vt:lpstr>Wingdings</vt:lpstr>
      <vt:lpstr>Barlow</vt:lpstr>
      <vt:lpstr>Times New Roman</vt:lpstr>
      <vt:lpstr>Office</vt:lpstr>
      <vt:lpstr>Stundenplan 2023/2024 Erwachsenenturnen</vt:lpstr>
      <vt:lpstr>Mitgliedsbeitrag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Stundenplan Erwachsenenturnen</dc:title>
  <dc:creator>Sabine Platzer</dc:creator>
  <cp:lastModifiedBy>Margit Grubner</cp:lastModifiedBy>
  <cp:revision>21</cp:revision>
  <dcterms:created xsi:type="dcterms:W3CDTF">2021-09-02T03:28:18Z</dcterms:created>
  <dcterms:modified xsi:type="dcterms:W3CDTF">2023-08-30T07:28:26Z</dcterms:modified>
</cp:coreProperties>
</file>